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40"/>
  </p:notesMasterIdLst>
  <p:sldIdLst>
    <p:sldId id="256" r:id="rId2"/>
    <p:sldId id="258" r:id="rId3"/>
    <p:sldId id="280" r:id="rId4"/>
    <p:sldId id="288" r:id="rId5"/>
    <p:sldId id="289" r:id="rId6"/>
    <p:sldId id="281" r:id="rId7"/>
    <p:sldId id="290" r:id="rId8"/>
    <p:sldId id="291" r:id="rId9"/>
    <p:sldId id="292" r:id="rId10"/>
    <p:sldId id="299" r:id="rId11"/>
    <p:sldId id="294" r:id="rId12"/>
    <p:sldId id="295" r:id="rId13"/>
    <p:sldId id="298" r:id="rId14"/>
    <p:sldId id="293" r:id="rId15"/>
    <p:sldId id="296" r:id="rId16"/>
    <p:sldId id="297" r:id="rId17"/>
    <p:sldId id="282" r:id="rId18"/>
    <p:sldId id="301" r:id="rId19"/>
    <p:sldId id="300" r:id="rId20"/>
    <p:sldId id="303" r:id="rId21"/>
    <p:sldId id="304" r:id="rId22"/>
    <p:sldId id="283" r:id="rId23"/>
    <p:sldId id="305" r:id="rId24"/>
    <p:sldId id="306" r:id="rId25"/>
    <p:sldId id="308" r:id="rId26"/>
    <p:sldId id="307" r:id="rId27"/>
    <p:sldId id="309" r:id="rId28"/>
    <p:sldId id="310" r:id="rId29"/>
    <p:sldId id="284" r:id="rId30"/>
    <p:sldId id="311" r:id="rId31"/>
    <p:sldId id="313" r:id="rId32"/>
    <p:sldId id="312" r:id="rId33"/>
    <p:sldId id="285" r:id="rId34"/>
    <p:sldId id="286" r:id="rId35"/>
    <p:sldId id="287" r:id="rId36"/>
    <p:sldId id="315" r:id="rId37"/>
    <p:sldId id="314" r:id="rId38"/>
    <p:sldId id="26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89" autoAdjust="0"/>
  </p:normalViewPr>
  <p:slideViewPr>
    <p:cSldViewPr snapToGrid="0">
      <p:cViewPr varScale="1">
        <p:scale>
          <a:sx n="91" d="100"/>
          <a:sy n="91" d="100"/>
        </p:scale>
        <p:origin x="11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245C-66D6-4388-B952-2D826F756082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BF4EE-D3B8-4B45-92A3-D2436CE96F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31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https://www.cnblogs.com/ooon/p/5677098.html</a:t>
            </a:r>
            <a:endParaRPr lang="LID4096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BF4EE-D3B8-4B45-92A3-D2436CE96F7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69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18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974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43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8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05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250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591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355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88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88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F1619B-DCE9-483B-8C9A-48D30ABDBB40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70F8AD-E0F9-49DF-BA47-EC3DC1754B40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22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机器学习分类模型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吴丽丹</a:t>
            </a:r>
          </a:p>
        </p:txBody>
      </p:sp>
    </p:spTree>
    <p:extLst>
      <p:ext uri="{BB962C8B-B14F-4D97-AF65-F5344CB8AC3E}">
        <p14:creationId xmlns:p14="http://schemas.microsoft.com/office/powerpoint/2010/main" val="90418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3076" name="Picture 4" descr="https://ss0.baidu.com/6ONWsjip0QIZ8tyhnq/it/u=1861394784,3552309477&amp;fm=173&amp;app=25&amp;f=JPEG?w=550&amp;h=8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980" y="2017164"/>
            <a:ext cx="6985000" cy="105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ss2.baidu.com/6ONYsjip0QIZ8tyhnq/it/u=3425175665,2631706983&amp;fm=173&amp;app=25&amp;f=JPEG?w=550&amp;h=292&amp;s=8BA2742319D248CA0855A4DA000080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411" y="3351068"/>
            <a:ext cx="4905375" cy="260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ss2.baidu.com/6ONYsjip0QIZ8tyhnq/it/u=3574958669,4142708890&amp;fm=173&amp;app=25&amp;f=JPEG?w=328&amp;h=163&amp;s=5AAE3462EFB041800E79D0C60000C0B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047" y="4076356"/>
            <a:ext cx="2321618" cy="115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01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2052" name="Picture 4" descr="https://ss1.baidu.com/6ONXsjip0QIZ8tyhnq/it/u=2669826175,56262903&amp;fm=173&amp;app=25&amp;f=JPEG?w=550&amp;h=436&amp;s=9C8E7D321191C9C24E65B1D4020080B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142" y="2012518"/>
            <a:ext cx="507453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97280" y="2327564"/>
            <a:ext cx="4472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遇到有离群值（模糊的边界上）怎么办？</a:t>
            </a:r>
          </a:p>
        </p:txBody>
      </p:sp>
    </p:spTree>
    <p:extLst>
      <p:ext uri="{BB962C8B-B14F-4D97-AF65-F5344CB8AC3E}">
        <p14:creationId xmlns:p14="http://schemas.microsoft.com/office/powerpoint/2010/main" val="247779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2133600" y="287338"/>
            <a:ext cx="10058400" cy="1449387"/>
          </a:xfrm>
        </p:spPr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3074" name="Picture 2" descr="https://ss1.baidu.com/6ONXsjip0QIZ8tyhnq/it/u=3037497118,661618532&amp;fm=173&amp;app=25&amp;f=JPEG?w=550&amp;h=445&amp;s=A0B28F3AD14AD6EE0BDC2DDA030080B1"/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0"/>
            <a:ext cx="8429625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98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384" y="2031558"/>
            <a:ext cx="7551361" cy="33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2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97280" y="2482914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遇到线性不可分问题怎么办？</a:t>
            </a:r>
            <a:endParaRPr lang="en-US" altLang="zh-CN" sz="2400" dirty="0"/>
          </a:p>
        </p:txBody>
      </p:sp>
      <p:pic>
        <p:nvPicPr>
          <p:cNvPr id="1026" name="Picture 2" descr="https://ss1.baidu.com/6ONXsjip0QIZ8tyhnq/it/u=3267455404,2819185273&amp;fm=173&amp;app=25&amp;f=JPEG?w=550&amp;h=427&amp;s=449A0E3A79104DCA0DCC2DCB0200C0B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185" y="2021941"/>
            <a:ext cx="518149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9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4098" name="Picture 2" descr="https://hiphotos.baidu.com/feed/pic/item/bd3eb13533fa828bef66f322f11f4134960a5aad.jpg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39" y="1912764"/>
            <a:ext cx="560008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hiphotos.baidu.com/feed/pic/item/024f78f0f736afc3e82851a4bf19ebc4b64512ce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6" y="1737360"/>
            <a:ext cx="11195011" cy="419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10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e>
                    </m:d>
                  </m:oMath>
                </a14:m>
                <a:endParaRPr lang="en-US" altLang="zh-CN" sz="2800" b="0" dirty="0"/>
              </a:p>
              <a:p>
                <a:endParaRPr lang="en-US" altLang="zh-CN" sz="2800" dirty="0"/>
              </a:p>
              <a:p>
                <a:r>
                  <a:rPr lang="zh-CN" altLang="en-US" sz="2800" dirty="0"/>
                  <a:t>核函数</a:t>
                </a:r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2800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98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 K</a:t>
            </a:r>
            <a:r>
              <a:rPr lang="zh-CN" altLang="en-US" sz="2400" dirty="0">
                <a:solidFill>
                  <a:srgbClr val="FF0000"/>
                </a:solidFill>
              </a:rPr>
              <a:t>近邻算法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494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近邻算法</a:t>
            </a:r>
          </a:p>
        </p:txBody>
      </p:sp>
      <p:pic>
        <p:nvPicPr>
          <p:cNvPr id="2052" name="Picture 4" descr="https://ss1.baidu.com/6ONXsjip0QIZ8tyhnq/it/u=2669826175,56262903&amp;fm=173&amp;app=25&amp;f=JPEG?w=550&amp;h=436&amp;s=9C8E7D321191C9C24E65B1D4020080B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015" y="1962641"/>
            <a:ext cx="507453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808152" y="3327672"/>
            <a:ext cx="408152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近朱者赤近墨者黑</a:t>
            </a:r>
          </a:p>
        </p:txBody>
      </p:sp>
    </p:spTree>
    <p:extLst>
      <p:ext uri="{BB962C8B-B14F-4D97-AF65-F5344CB8AC3E}">
        <p14:creationId xmlns:p14="http://schemas.microsoft.com/office/powerpoint/2010/main" val="364046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7304" y="2111742"/>
            <a:ext cx="10839796" cy="39232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/>
              <a:t>对未知类型属性的数据集中的每个点依次执行以下操作：</a:t>
            </a:r>
            <a:br>
              <a:rPr lang="zh-CN" altLang="en-US" sz="3200" dirty="0"/>
            </a:br>
            <a:r>
              <a:rPr lang="en-US" altLang="zh-CN" sz="3200" dirty="0"/>
              <a:t>(1) </a:t>
            </a:r>
            <a:r>
              <a:rPr lang="zh-CN" altLang="en-US" sz="3200" dirty="0"/>
              <a:t>计算已知类别数据集中的点与当前点之间的距离；</a:t>
            </a:r>
            <a:br>
              <a:rPr lang="zh-CN" altLang="en-US" sz="3200" dirty="0"/>
            </a:br>
            <a:r>
              <a:rPr lang="en-US" altLang="zh-CN" sz="3200" dirty="0"/>
              <a:t>(2) </a:t>
            </a:r>
            <a:r>
              <a:rPr lang="zh-CN" altLang="en-US" sz="3200" dirty="0"/>
              <a:t>按照距离增序排序；</a:t>
            </a:r>
            <a:br>
              <a:rPr lang="zh-CN" altLang="en-US" sz="3200" dirty="0"/>
            </a:br>
            <a:r>
              <a:rPr lang="en-US" altLang="zh-CN" sz="3200" dirty="0"/>
              <a:t>(3) </a:t>
            </a:r>
            <a:r>
              <a:rPr lang="zh-CN" altLang="en-US" sz="3200" dirty="0"/>
              <a:t>选取与当前点距离最近的</a:t>
            </a:r>
            <a:r>
              <a:rPr lang="en-US" altLang="zh-CN" sz="3200" dirty="0"/>
              <a:t>k</a:t>
            </a:r>
            <a:r>
              <a:rPr lang="zh-CN" altLang="en-US" sz="3200" dirty="0"/>
              <a:t>个点；</a:t>
            </a:r>
            <a:br>
              <a:rPr lang="zh-CN" altLang="en-US" sz="3200" dirty="0"/>
            </a:br>
            <a:r>
              <a:rPr lang="en-US" altLang="zh-CN" sz="3200" dirty="0"/>
              <a:t>(4) </a:t>
            </a:r>
            <a:r>
              <a:rPr lang="zh-CN" altLang="en-US" sz="3200" dirty="0"/>
              <a:t>决定这</a:t>
            </a:r>
            <a:r>
              <a:rPr lang="en-US" altLang="zh-CN" sz="3200" dirty="0"/>
              <a:t>k</a:t>
            </a:r>
            <a:r>
              <a:rPr lang="zh-CN" altLang="en-US" sz="3200" dirty="0"/>
              <a:t>个点所属类别的出现频率；</a:t>
            </a:r>
            <a:br>
              <a:rPr lang="zh-CN" altLang="en-US" sz="3200" dirty="0"/>
            </a:br>
            <a:r>
              <a:rPr lang="en-US" altLang="zh-CN" sz="3200" dirty="0"/>
              <a:t>(5) </a:t>
            </a:r>
            <a:r>
              <a:rPr lang="zh-CN" altLang="en-US" sz="3200" dirty="0"/>
              <a:t>返回前</a:t>
            </a:r>
            <a:r>
              <a:rPr lang="en-US" altLang="zh-CN" sz="3200" dirty="0"/>
              <a:t>k</a:t>
            </a:r>
            <a:r>
              <a:rPr lang="zh-CN" altLang="en-US" sz="3200" dirty="0"/>
              <a:t>个点出现频率最高的类别作为当前点的预测分类。</a:t>
            </a:r>
          </a:p>
        </p:txBody>
      </p:sp>
      <p:sp>
        <p:nvSpPr>
          <p:cNvPr id="4" name="矩形 3"/>
          <p:cNvSpPr/>
          <p:nvPr/>
        </p:nvSpPr>
        <p:spPr>
          <a:xfrm>
            <a:off x="7785619" y="3611726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复杂度？</a:t>
            </a:r>
          </a:p>
        </p:txBody>
      </p:sp>
    </p:spTree>
    <p:extLst>
      <p:ext uri="{BB962C8B-B14F-4D97-AF65-F5344CB8AC3E}">
        <p14:creationId xmlns:p14="http://schemas.microsoft.com/office/powerpoint/2010/main" val="30092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前提条件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掌握入门级代数知识。 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您应该了解变量和系数、线性方程式、函数图和直方图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400" b="1" dirty="0"/>
              <a:t>熟练掌握编程基础知识。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 能够熟练阅读和编写包含基础编程结构（例如，函数定义</a:t>
            </a:r>
            <a:r>
              <a:rPr lang="en-US" altLang="zh-CN" sz="2000" dirty="0"/>
              <a:t>/</a:t>
            </a:r>
            <a:r>
              <a:rPr lang="zh-CN" altLang="en-US" sz="2000" dirty="0"/>
              <a:t>调用、列表和字典、循环和条件表达式）的 代码。</a:t>
            </a:r>
          </a:p>
        </p:txBody>
      </p:sp>
    </p:spTree>
    <p:extLst>
      <p:ext uri="{BB962C8B-B14F-4D97-AF65-F5344CB8AC3E}">
        <p14:creationId xmlns:p14="http://schemas.microsoft.com/office/powerpoint/2010/main" val="91383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近邻算法</a:t>
            </a:r>
          </a:p>
        </p:txBody>
      </p:sp>
      <p:pic>
        <p:nvPicPr>
          <p:cNvPr id="4098" name="Picture 2" descr="æ¥çæºå¾å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57" y="1931741"/>
            <a:ext cx="9347845" cy="472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40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K-means</a:t>
            </a:r>
            <a:r>
              <a:rPr lang="zh-CN" altLang="en-US" dirty="0"/>
              <a:t>算法</a:t>
            </a:r>
          </a:p>
        </p:txBody>
      </p:sp>
      <p:pic>
        <p:nvPicPr>
          <p:cNvPr id="5122" name="Picture 2" descr="æ¥çæºå¾å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76" y="1914293"/>
            <a:ext cx="4386146" cy="43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84414" y="2917073"/>
            <a:ext cx="61077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选择</a:t>
            </a:r>
            <a:r>
              <a:rPr lang="en-US" altLang="zh-CN" sz="2400" dirty="0"/>
              <a:t>K</a:t>
            </a:r>
            <a:r>
              <a:rPr lang="zh-CN" altLang="en-US" sz="2400" dirty="0"/>
              <a:t>个点作为初始质心</a:t>
            </a:r>
            <a:endParaRPr lang="en-US" altLang="zh-CN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repeat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将每个点指派到最近的质心，形成</a:t>
            </a:r>
            <a:r>
              <a:rPr lang="en-US" altLang="zh-CN" sz="2400" dirty="0"/>
              <a:t>K</a:t>
            </a:r>
            <a:r>
              <a:rPr lang="zh-CN" altLang="en-US" sz="2400" dirty="0"/>
              <a:t>个簇 </a:t>
            </a:r>
            <a:endParaRPr lang="en-US" altLang="zh-CN" sz="2400" dirty="0"/>
          </a:p>
          <a:p>
            <a:r>
              <a:rPr lang="en-US" altLang="zh-CN" sz="2400" dirty="0"/>
              <a:t>	</a:t>
            </a:r>
            <a:r>
              <a:rPr lang="zh-CN" altLang="en-US" sz="2400" dirty="0"/>
              <a:t>重新计算每个簇的质心 </a:t>
            </a:r>
            <a:endParaRPr lang="en-US" altLang="zh-CN" sz="2400" dirty="0"/>
          </a:p>
          <a:p>
            <a:r>
              <a:rPr lang="en-US" altLang="zh-CN" sz="2400" dirty="0"/>
              <a:t>until</a:t>
            </a:r>
            <a:r>
              <a:rPr lang="zh-CN" altLang="en-US" sz="2400" dirty="0"/>
              <a:t> 簇不发生变化或达到最大迭代次数 </a:t>
            </a:r>
          </a:p>
        </p:txBody>
      </p:sp>
      <p:sp>
        <p:nvSpPr>
          <p:cNvPr id="6" name="矩形 5"/>
          <p:cNvSpPr/>
          <p:nvPr/>
        </p:nvSpPr>
        <p:spPr>
          <a:xfrm>
            <a:off x="1097280" y="5116587"/>
            <a:ext cx="50321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不同的初始化？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72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最大熵模型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799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最大熵模型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	</a:t>
            </a:r>
            <a:r>
              <a:rPr lang="zh-CN" altLang="en-US" sz="3200" dirty="0"/>
              <a:t>在信息论、统计物理等学科中，熵度量的是随机变量的不确定性，最早是由美国著名数学家、信息论的创始人香农（</a:t>
            </a:r>
            <a:r>
              <a:rPr lang="en-US" altLang="zh-CN" sz="3200" dirty="0"/>
              <a:t>Shannon</a:t>
            </a:r>
            <a:r>
              <a:rPr lang="zh-CN" altLang="en-US" sz="3200" dirty="0"/>
              <a:t>）提出。熵越大，表示无序性越强。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2117017" y="3811901"/>
                <a:ext cx="8018925" cy="16802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4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altLang="zh-CN" sz="4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func>
                        </m:e>
                      </m:nary>
                      <m:r>
                        <a:rPr lang="en-US" altLang="zh-CN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4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7017" y="3811901"/>
                <a:ext cx="8018925" cy="16802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7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最大熵模型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最大熵原理（</a:t>
            </a:r>
            <a:r>
              <a:rPr lang="en-US" altLang="zh-CN" sz="3200" dirty="0"/>
              <a:t>principle of maximum extropy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r>
              <a:rPr lang="zh-CN" altLang="en-US" sz="3200" dirty="0"/>
              <a:t>针对已有的信息，描述当前情况最好的概率分布所拥有的熵最大。</a:t>
            </a:r>
            <a:endParaRPr lang="en-US" altLang="zh-CN" sz="3200" dirty="0"/>
          </a:p>
          <a:p>
            <a:r>
              <a:rPr lang="zh-CN" altLang="en-US" sz="3200" dirty="0"/>
              <a:t>六面骰子在抛掷一次后每个面朝上的概率分别是多少？</a:t>
            </a:r>
            <a:endParaRPr lang="en-US" altLang="zh-CN" sz="3200" dirty="0"/>
          </a:p>
          <a:p>
            <a:r>
              <a:rPr lang="zh-CN" altLang="en-US" sz="3200" dirty="0"/>
              <a:t>由于重量分布不均匀，数字</a:t>
            </a:r>
            <a:r>
              <a:rPr lang="en-US" altLang="zh-CN" sz="3200" dirty="0"/>
              <a:t>1</a:t>
            </a:r>
            <a:r>
              <a:rPr lang="zh-CN" altLang="en-US" sz="3200" dirty="0"/>
              <a:t>朝上的概率是 </a:t>
            </a:r>
            <a:r>
              <a:rPr lang="en-US" altLang="zh-CN" sz="3200" dirty="0"/>
              <a:t>1/3</a:t>
            </a:r>
            <a:r>
              <a:rPr lang="zh-CN" altLang="en-US" sz="3200" dirty="0"/>
              <a:t>，则如何变化？</a:t>
            </a:r>
            <a:endParaRPr lang="en-US" altLang="zh-CN" sz="3200" dirty="0"/>
          </a:p>
          <a:p>
            <a:r>
              <a:rPr lang="zh-CN" altLang="en-US" sz="3200" dirty="0"/>
              <a:t>条件分布，条件熵。</a:t>
            </a:r>
          </a:p>
        </p:txBody>
      </p:sp>
    </p:spTree>
    <p:extLst>
      <p:ext uri="{BB962C8B-B14F-4D97-AF65-F5344CB8AC3E}">
        <p14:creationId xmlns:p14="http://schemas.microsoft.com/office/powerpoint/2010/main" val="360191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2">
            <a:extLst>
              <a:ext uri="{FF2B5EF4-FFF2-40B4-BE49-F238E27FC236}">
                <a16:creationId xmlns:a16="http://schemas.microsoft.com/office/drawing/2014/main" id="{3ECB9B94-F2AB-4A56-9560-5CE23C811A9C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7" y="404189"/>
            <a:ext cx="6011863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">
            <a:extLst>
              <a:ext uri="{FF2B5EF4-FFF2-40B4-BE49-F238E27FC236}">
                <a16:creationId xmlns:a16="http://schemas.microsoft.com/office/drawing/2014/main" id="{52754DB3-C197-4C31-B4F9-FDF9826E4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140" y="3177676"/>
            <a:ext cx="9358564" cy="230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6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最大熵模型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sz="2800" b="0" dirty="0"/>
                  <a:t>概率</a:t>
                </a:r>
                <a:endParaRPr lang="en-US" altLang="zh-CN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altLang="zh-CN" sz="2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dirty="0">
                    <a:latin typeface="Cambria Math" panose="02040503050406030204" pitchFamily="18" charset="0"/>
                  </a:rPr>
                  <a:t>条件熵</a:t>
                </a:r>
                <a:endParaRPr lang="en-US" altLang="zh-CN" sz="280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𝑝𝑖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sz="2400" dirty="0"/>
                  <a:t>求解问题：</a:t>
                </a:r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121" t="-333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93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ADE59-B164-4082-9208-6C7D326C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prepare</a:t>
            </a:r>
            <a:endParaRPr lang="LID4096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C397B-F2A8-4292-966B-BF6BD5D5C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特征函数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经验分布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约束条件：特征函数的期望，用两种方式计算得到的答案相等</a:t>
            </a:r>
            <a:endParaRPr lang="en-US" altLang="zh-CN" sz="2800" dirty="0"/>
          </a:p>
          <a:p>
            <a:endParaRPr lang="LID4096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5B0317-EE38-4F75-A47E-AB0F8B60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576" y="1950665"/>
            <a:ext cx="5593808" cy="1144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4C236B7-4885-44D5-9AC5-7978C60D1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801" y="3200400"/>
            <a:ext cx="5019675" cy="13716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8C96C1C-56D3-4B8E-A0D2-8A8A29861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116" y="5098938"/>
            <a:ext cx="6425768" cy="106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最大熵模型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E057A1-9419-4656-BCA3-742F90975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6837" y="2506467"/>
            <a:ext cx="5032153" cy="24316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719F09-9B4A-4624-BDF2-8FB0F0BF6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246" y="2423067"/>
            <a:ext cx="5667129" cy="231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3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多层感知机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167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339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DD3DF-FBD4-4708-92C0-CE1C285A1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感知机模型</a:t>
            </a:r>
            <a:endParaRPr lang="LID4096" dirty="0"/>
          </a:p>
        </p:txBody>
      </p:sp>
      <p:pic>
        <p:nvPicPr>
          <p:cNvPr id="2050" name="Picture 2" descr="https://img-blog.csdn.net/20171107184448698?watermark/2/text/aHR0cDovL2Jsb2cuY3Nkbi5uZXQveGhvbGVz/font/5a6L5L2T/fontsize/400/fill/I0JBQkFCMA==/dissolve/70/gravity/SouthEast">
            <a:extLst>
              <a:ext uri="{FF2B5EF4-FFF2-40B4-BE49-F238E27FC236}">
                <a16:creationId xmlns:a16="http://schemas.microsoft.com/office/drawing/2014/main" id="{C473CEEB-C082-4C5D-83F0-1F07EB467F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07" y="1846263"/>
            <a:ext cx="71515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76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3572" y="879313"/>
            <a:ext cx="12032782" cy="48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97EF67-6BE8-4E87-9C06-9E450A06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多层感知机</a:t>
            </a:r>
            <a:endParaRPr lang="LID4096" dirty="0"/>
          </a:p>
        </p:txBody>
      </p:sp>
      <p:pic>
        <p:nvPicPr>
          <p:cNvPr id="3074" name="Picture 2" descr="https://img-blog.csdn.net/20171107195647865?watermark/2/text/aHR0cDovL2Jsb2cuY3Nkbi5uZXQveGhvbGVz/font/5a6L5L2T/fontsize/400/fill/I0JBQkFCMA==/dissolve/70/gravity/SouthEast">
            <a:extLst>
              <a:ext uri="{FF2B5EF4-FFF2-40B4-BE49-F238E27FC236}">
                <a16:creationId xmlns:a16="http://schemas.microsoft.com/office/drawing/2014/main" id="{79A0CECA-09B4-4BC2-BF9F-A8906A1A0C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407" y="1846263"/>
            <a:ext cx="71515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25" y="4851274"/>
            <a:ext cx="4876190" cy="1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逻辑回归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794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朴素贝叶斯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871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/>
              <a:t>支持向量机</a:t>
            </a:r>
            <a:endParaRPr lang="en-US" altLang="zh-CN" sz="2400" dirty="0"/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决策树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08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决策树</a:t>
            </a:r>
            <a:endParaRPr lang="zh-CN" altLang="en-US" dirty="0"/>
          </a:p>
        </p:txBody>
      </p:sp>
      <p:pic>
        <p:nvPicPr>
          <p:cNvPr id="1026" name="Picture 2" descr="æ¥çæºå¾å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354" y="1898815"/>
            <a:ext cx="7238251" cy="443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27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决策树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zh-CN" altLang="en-US" b="1" dirty="0"/>
              <a:t>基尼不纯度</a:t>
            </a:r>
            <a:r>
              <a:rPr lang="zh-CN" altLang="en-US" dirty="0"/>
              <a:t>或者</a:t>
            </a:r>
            <a:r>
              <a:rPr lang="zh-CN" altLang="en-US" b="1" dirty="0"/>
              <a:t>熵</a:t>
            </a:r>
            <a:r>
              <a:rPr lang="zh-CN" altLang="en-US" dirty="0"/>
              <a:t>来对一个集合进行的有序程度进行</a:t>
            </a:r>
            <a:r>
              <a:rPr lang="zh-CN" altLang="en-US" dirty="0" smtClean="0"/>
              <a:t>量化</a:t>
            </a:r>
            <a:endParaRPr lang="en-US" altLang="zh-CN" dirty="0" smtClean="0"/>
          </a:p>
          <a:p>
            <a:r>
              <a:rPr lang="zh-CN" altLang="en-US" dirty="0" smtClean="0"/>
              <a:t>引入</a:t>
            </a:r>
            <a:r>
              <a:rPr lang="zh-CN" altLang="en-US" b="1" dirty="0"/>
              <a:t>信息增益</a:t>
            </a:r>
            <a:r>
              <a:rPr lang="zh-CN" altLang="en-US" dirty="0"/>
              <a:t>概念对一次拆分进行量化评价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0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603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回顾一些术语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标签</a:t>
            </a:r>
          </a:p>
          <a:p>
            <a:r>
              <a:rPr lang="zh-CN" altLang="en-US" sz="2800" dirty="0"/>
              <a:t>特征</a:t>
            </a:r>
          </a:p>
          <a:p>
            <a:r>
              <a:rPr lang="zh-CN" altLang="en-US" sz="2800" dirty="0"/>
              <a:t>样本</a:t>
            </a:r>
          </a:p>
          <a:p>
            <a:r>
              <a:rPr lang="zh-CN" altLang="en-US" sz="2800" dirty="0"/>
              <a:t>有标签样本</a:t>
            </a:r>
          </a:p>
          <a:p>
            <a:r>
              <a:rPr lang="zh-CN" altLang="en-US" sz="2800" dirty="0"/>
              <a:t>无标签样本</a:t>
            </a:r>
          </a:p>
        </p:txBody>
      </p:sp>
      <p:pic>
        <p:nvPicPr>
          <p:cNvPr id="6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79" y="1855893"/>
            <a:ext cx="6138922" cy="444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5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什么是分类模型？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3200" b="1" dirty="0"/>
              <a:t>分类</a:t>
            </a:r>
            <a:r>
              <a:rPr lang="zh-CN" altLang="en-US" sz="3200" dirty="0"/>
              <a:t>模型可预测离散值。例如，分类模型做出的预测可回答如下问题：</a:t>
            </a:r>
          </a:p>
          <a:p>
            <a:pPr lvl="2"/>
            <a:r>
              <a:rPr lang="zh-CN" altLang="en-US" sz="2400" dirty="0"/>
              <a:t>某个指定电子邮件是垃圾邮件还是非垃圾邮件？</a:t>
            </a:r>
          </a:p>
          <a:p>
            <a:pPr lvl="2"/>
            <a:r>
              <a:rPr lang="zh-CN" altLang="en-US" sz="2400" dirty="0"/>
              <a:t>这是一张狗、猫还是仓鼠图片？</a:t>
            </a:r>
            <a:endParaRPr lang="en-US" altLang="zh-CN" sz="2400" dirty="0"/>
          </a:p>
          <a:p>
            <a:pPr lvl="2"/>
            <a:r>
              <a:rPr lang="zh-CN" altLang="en-US" sz="2400" dirty="0"/>
              <a:t>一个词表示好的语气还是坏的语气？</a:t>
            </a:r>
            <a:endParaRPr lang="en-US" altLang="zh-CN" sz="2400" dirty="0"/>
          </a:p>
          <a:p>
            <a:pPr lvl="2"/>
            <a:endParaRPr lang="zh-CN" altLang="en-US" sz="2400" dirty="0"/>
          </a:p>
          <a:p>
            <a:pPr lvl="1"/>
            <a:r>
              <a:rPr lang="zh-CN" altLang="en-US" sz="2800" dirty="0"/>
              <a:t>可以是有监督的分类，也可以是无监督的分类。</a:t>
            </a:r>
          </a:p>
        </p:txBody>
      </p:sp>
    </p:spTree>
    <p:extLst>
      <p:ext uri="{BB962C8B-B14F-4D97-AF65-F5344CB8AC3E}">
        <p14:creationId xmlns:p14="http://schemas.microsoft.com/office/powerpoint/2010/main" val="125148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400" dirty="0"/>
              <a:t>什么时候需要分类模型？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支持向量机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/>
              <a:t> K</a:t>
            </a:r>
            <a:r>
              <a:rPr lang="zh-CN" altLang="en-US" sz="2400" dirty="0"/>
              <a:t>近邻算法</a:t>
            </a:r>
            <a:endParaRPr lang="en-US" altLang="zh-CN" sz="2400" dirty="0"/>
          </a:p>
          <a:p>
            <a:r>
              <a:rPr lang="zh-CN" altLang="en-US" sz="2400" dirty="0"/>
              <a:t>最大熵模型</a:t>
            </a:r>
            <a:endParaRPr lang="en-US" altLang="zh-CN" sz="2400" dirty="0"/>
          </a:p>
          <a:p>
            <a:r>
              <a:rPr lang="zh-CN" altLang="en-US" sz="2400" dirty="0"/>
              <a:t>多层感知机</a:t>
            </a:r>
            <a:endParaRPr lang="en-US" altLang="zh-CN" sz="2400" dirty="0"/>
          </a:p>
          <a:p>
            <a:r>
              <a:rPr lang="zh-CN" altLang="en-US" sz="2400" dirty="0"/>
              <a:t>逻辑回归</a:t>
            </a:r>
            <a:endParaRPr lang="en-US" altLang="zh-CN" sz="2400" dirty="0"/>
          </a:p>
          <a:p>
            <a:r>
              <a:rPr lang="zh-CN" altLang="en-US" sz="2400" dirty="0"/>
              <a:t>朴素贝叶斯</a:t>
            </a:r>
            <a:endParaRPr lang="en-US" altLang="zh-CN" sz="2400" dirty="0"/>
          </a:p>
          <a:p>
            <a:r>
              <a:rPr lang="zh-CN" altLang="en-US" sz="2400" dirty="0"/>
              <a:t>决策树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635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0" y="1870363"/>
            <a:ext cx="5370169" cy="4388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263533" y="2094314"/>
                <a:ext cx="4266410" cy="48936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/>
                  <a:t>数据集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={(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=1,2,…}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最朴素的想法</a:t>
                </a:r>
                <a:r>
                  <a:rPr lang="en-US" altLang="zh-CN" sz="2400" dirty="0"/>
                  <a:t>——</a:t>
                </a:r>
              </a:p>
              <a:p>
                <a:r>
                  <a:rPr lang="zh-CN" altLang="en-US" sz="2400" dirty="0"/>
                  <a:t>通过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描述</m:t>
                    </m:r>
                  </m:oMath>
                </a14:m>
                <a:r>
                  <a:rPr lang="zh-CN" altLang="en-US" sz="2400" dirty="0"/>
                  <a:t>超平面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实际上，可以找到很多超平面。</a:t>
                </a:r>
                <a:endParaRPr lang="en-US" altLang="zh-CN" sz="2400" dirty="0"/>
              </a:p>
              <a:p>
                <a:r>
                  <a:rPr lang="zh-CN" altLang="en-US" sz="2400" dirty="0"/>
                  <a:t>对于每一组参数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&gt;0  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US" altLang="zh-CN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0  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分类差别很大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533" y="2094314"/>
                <a:ext cx="4266410" cy="4893647"/>
              </a:xfrm>
              <a:prstGeom prst="rect">
                <a:avLst/>
              </a:prstGeom>
              <a:blipFill>
                <a:blip r:embed="rId3"/>
                <a:stretch>
                  <a:fillRect l="-2143" t="-1496" r="-6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11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05" y="4944613"/>
            <a:ext cx="4790882" cy="134593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9826" y="1887420"/>
            <a:ext cx="6442174" cy="42917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759" y="3109983"/>
            <a:ext cx="3824469" cy="11037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934" y="2127697"/>
            <a:ext cx="2055595" cy="8993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7759" y="439452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最优的分界面具有最大间隔</a:t>
            </a:r>
          </a:p>
        </p:txBody>
      </p:sp>
    </p:spTree>
    <p:extLst>
      <p:ext uri="{BB962C8B-B14F-4D97-AF65-F5344CB8AC3E}">
        <p14:creationId xmlns:p14="http://schemas.microsoft.com/office/powerpoint/2010/main" val="213273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40" y="3219019"/>
            <a:ext cx="5819048" cy="162857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42746" y="1887418"/>
            <a:ext cx="6442174" cy="429177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7280" y="2482914"/>
            <a:ext cx="1992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SVM</a:t>
            </a:r>
            <a:r>
              <a:rPr lang="zh-CN" altLang="en-US" sz="2400" dirty="0"/>
              <a:t>的基本型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3401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1784</TotalTime>
  <Words>524</Words>
  <Application>Microsoft Office PowerPoint</Application>
  <PresentationFormat>宽屏</PresentationFormat>
  <Paragraphs>175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等线</vt:lpstr>
      <vt:lpstr>宋体</vt:lpstr>
      <vt:lpstr>Arial</vt:lpstr>
      <vt:lpstr>Calibri</vt:lpstr>
      <vt:lpstr>Calibri Light</vt:lpstr>
      <vt:lpstr>Cambria Math</vt:lpstr>
      <vt:lpstr>回顾</vt:lpstr>
      <vt:lpstr>机器学习分类模型</vt:lpstr>
      <vt:lpstr>前提条件</vt:lpstr>
      <vt:lpstr>Learning Map</vt:lpstr>
      <vt:lpstr>回顾一些术语</vt:lpstr>
      <vt:lpstr>什么是分类模型？</vt:lpstr>
      <vt:lpstr>Learning Map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支持向量机</vt:lpstr>
      <vt:lpstr>Learning Map</vt:lpstr>
      <vt:lpstr>K近邻算法</vt:lpstr>
      <vt:lpstr>K近邻算法</vt:lpstr>
      <vt:lpstr>K近邻算法</vt:lpstr>
      <vt:lpstr>K-means算法</vt:lpstr>
      <vt:lpstr>Learning Map</vt:lpstr>
      <vt:lpstr>最大熵模型</vt:lpstr>
      <vt:lpstr>最大熵模型</vt:lpstr>
      <vt:lpstr>PowerPoint 演示文稿</vt:lpstr>
      <vt:lpstr>最大熵模型</vt:lpstr>
      <vt:lpstr>prepare</vt:lpstr>
      <vt:lpstr>最大熵模型</vt:lpstr>
      <vt:lpstr>Learning Map</vt:lpstr>
      <vt:lpstr>感知机模型</vt:lpstr>
      <vt:lpstr>PowerPoint 演示文稿</vt:lpstr>
      <vt:lpstr>多层感知机</vt:lpstr>
      <vt:lpstr>Learning Map</vt:lpstr>
      <vt:lpstr>Learning Map</vt:lpstr>
      <vt:lpstr>Learning Map</vt:lpstr>
      <vt:lpstr>决策树</vt:lpstr>
      <vt:lpstr>决策树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机器学习入门</dc:title>
  <dc:creator>Baileys Wu</dc:creator>
  <cp:lastModifiedBy>Baileys Wu</cp:lastModifiedBy>
  <cp:revision>368</cp:revision>
  <dcterms:created xsi:type="dcterms:W3CDTF">2018-11-30T12:37:01Z</dcterms:created>
  <dcterms:modified xsi:type="dcterms:W3CDTF">2019-01-05T06:40:32Z</dcterms:modified>
</cp:coreProperties>
</file>